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24E10E5-83D9-49B7-B356-01E7FC4AF2E3}"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1013351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24E10E5-83D9-49B7-B356-01E7FC4AF2E3}"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325189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24E10E5-83D9-49B7-B356-01E7FC4AF2E3}"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832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24E10E5-83D9-49B7-B356-01E7FC4AF2E3}"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83198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4E10E5-83D9-49B7-B356-01E7FC4AF2E3}"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2442108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24E10E5-83D9-49B7-B356-01E7FC4AF2E3}" type="datetimeFigureOut">
              <a:rPr lang="ar-IQ" smtClean="0"/>
              <a:t>15/03/1441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2456438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24E10E5-83D9-49B7-B356-01E7FC4AF2E3}" type="datetimeFigureOut">
              <a:rPr lang="ar-IQ" smtClean="0"/>
              <a:t>15/03/1441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52654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24E10E5-83D9-49B7-B356-01E7FC4AF2E3}" type="datetimeFigureOut">
              <a:rPr lang="ar-IQ" smtClean="0"/>
              <a:t>15/03/1441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92760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E10E5-83D9-49B7-B356-01E7FC4AF2E3}" type="datetimeFigureOut">
              <a:rPr lang="ar-IQ" smtClean="0"/>
              <a:t>15/03/1441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958269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4E10E5-83D9-49B7-B356-01E7FC4AF2E3}" type="datetimeFigureOut">
              <a:rPr lang="ar-IQ" smtClean="0"/>
              <a:t>15/03/1441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324282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4E10E5-83D9-49B7-B356-01E7FC4AF2E3}" type="datetimeFigureOut">
              <a:rPr lang="ar-IQ" smtClean="0"/>
              <a:t>15/03/1441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6C47392-7FBD-4F82-8E9F-4E8B0F0D26B3}" type="slidenum">
              <a:rPr lang="ar-IQ" smtClean="0"/>
              <a:t>‹#›</a:t>
            </a:fld>
            <a:endParaRPr lang="ar-IQ"/>
          </a:p>
        </p:txBody>
      </p:sp>
    </p:spTree>
    <p:extLst>
      <p:ext uri="{BB962C8B-B14F-4D97-AF65-F5344CB8AC3E}">
        <p14:creationId xmlns:p14="http://schemas.microsoft.com/office/powerpoint/2010/main" val="150501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4E10E5-83D9-49B7-B356-01E7FC4AF2E3}" type="datetimeFigureOut">
              <a:rPr lang="ar-IQ" smtClean="0"/>
              <a:t>15/03/1441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6C47392-7FBD-4F82-8E9F-4E8B0F0D26B3}" type="slidenum">
              <a:rPr lang="ar-IQ" smtClean="0"/>
              <a:t>‹#›</a:t>
            </a:fld>
            <a:endParaRPr lang="ar-IQ"/>
          </a:p>
        </p:txBody>
      </p:sp>
    </p:spTree>
    <p:extLst>
      <p:ext uri="{BB962C8B-B14F-4D97-AF65-F5344CB8AC3E}">
        <p14:creationId xmlns:p14="http://schemas.microsoft.com/office/powerpoint/2010/main" val="3463844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60649"/>
            <a:ext cx="7772400" cy="1008112"/>
          </a:xfrm>
        </p:spPr>
        <p:txBody>
          <a:bodyPr>
            <a:normAutofit fontScale="90000"/>
          </a:bodyPr>
          <a:lstStyle/>
          <a:p>
            <a:r>
              <a:rPr lang="en-US" b="1" dirty="0">
                <a:solidFill>
                  <a:srgbClr val="FF0000"/>
                </a:solidFill>
              </a:rPr>
              <a:t>Ambient-Temperature Processing</a:t>
            </a:r>
            <a:r>
              <a:rPr lang="en-US" dirty="0"/>
              <a:t/>
            </a:r>
            <a:br>
              <a:rPr lang="en-US" dirty="0"/>
            </a:br>
            <a:endParaRPr lang="ar-IQ" dirty="0"/>
          </a:p>
        </p:txBody>
      </p:sp>
      <p:sp>
        <p:nvSpPr>
          <p:cNvPr id="3" name="Subtitle 2"/>
          <p:cNvSpPr>
            <a:spLocks noGrp="1"/>
          </p:cNvSpPr>
          <p:nvPr>
            <p:ph type="subTitle" idx="1"/>
          </p:nvPr>
        </p:nvSpPr>
        <p:spPr>
          <a:xfrm>
            <a:off x="611560" y="1556792"/>
            <a:ext cx="7992888" cy="4608512"/>
          </a:xfrm>
        </p:spPr>
        <p:txBody>
          <a:bodyPr>
            <a:normAutofit lnSpcReduction="10000"/>
          </a:bodyPr>
          <a:lstStyle/>
          <a:p>
            <a:pPr algn="l" rtl="0"/>
            <a:r>
              <a:rPr lang="en-US" dirty="0">
                <a:solidFill>
                  <a:schemeClr val="tx1"/>
                </a:solidFill>
              </a:rPr>
              <a:t>At the time of harvest or slaughter, most foods are likely to contain contaminants, to have components which are inedible </a:t>
            </a:r>
            <a:r>
              <a:rPr lang="en-US" dirty="0" smtClean="0">
                <a:solidFill>
                  <a:schemeClr val="tx1"/>
                </a:solidFill>
              </a:rPr>
              <a:t>or </a:t>
            </a:r>
            <a:r>
              <a:rPr lang="en-US" dirty="0">
                <a:solidFill>
                  <a:schemeClr val="tx1"/>
                </a:solidFill>
              </a:rPr>
              <a:t>to have variable physical characteristics (for example shape, size or </a:t>
            </a:r>
            <a:r>
              <a:rPr lang="en-US" dirty="0" err="1">
                <a:solidFill>
                  <a:schemeClr val="tx1"/>
                </a:solidFill>
              </a:rPr>
              <a:t>colour</a:t>
            </a:r>
            <a:r>
              <a:rPr lang="en-US" dirty="0">
                <a:solidFill>
                  <a:schemeClr val="tx1"/>
                </a:solidFill>
              </a:rPr>
              <a:t>). </a:t>
            </a:r>
            <a:endParaRPr lang="en-US" dirty="0" smtClean="0">
              <a:solidFill>
                <a:schemeClr val="tx1"/>
              </a:solidFill>
            </a:endParaRPr>
          </a:p>
          <a:p>
            <a:pPr algn="l" rtl="0"/>
            <a:r>
              <a:rPr lang="en-US" dirty="0" smtClean="0">
                <a:solidFill>
                  <a:schemeClr val="tx1"/>
                </a:solidFill>
              </a:rPr>
              <a:t>It </a:t>
            </a:r>
            <a:r>
              <a:rPr lang="en-US" dirty="0">
                <a:solidFill>
                  <a:schemeClr val="tx1"/>
                </a:solidFill>
              </a:rPr>
              <a:t>is therefore necessary to perform one or more of the unit operations of </a:t>
            </a:r>
            <a:r>
              <a:rPr lang="en-US" dirty="0">
                <a:solidFill>
                  <a:schemeClr val="accent1"/>
                </a:solidFill>
              </a:rPr>
              <a:t>cleaning</a:t>
            </a:r>
            <a:r>
              <a:rPr lang="en-US" dirty="0">
                <a:solidFill>
                  <a:schemeClr val="tx1"/>
                </a:solidFill>
              </a:rPr>
              <a:t>, </a:t>
            </a:r>
            <a:r>
              <a:rPr lang="en-US" dirty="0">
                <a:solidFill>
                  <a:schemeClr val="accent1"/>
                </a:solidFill>
              </a:rPr>
              <a:t>sorting</a:t>
            </a:r>
            <a:r>
              <a:rPr lang="en-US" dirty="0">
                <a:solidFill>
                  <a:schemeClr val="tx1"/>
                </a:solidFill>
              </a:rPr>
              <a:t>, </a:t>
            </a:r>
            <a:r>
              <a:rPr lang="en-US" dirty="0">
                <a:solidFill>
                  <a:schemeClr val="accent2"/>
                </a:solidFill>
              </a:rPr>
              <a:t>grading or peeling </a:t>
            </a:r>
            <a:r>
              <a:rPr lang="en-US" dirty="0" smtClean="0">
                <a:solidFill>
                  <a:schemeClr val="tx1"/>
                </a:solidFill>
              </a:rPr>
              <a:t>to </a:t>
            </a:r>
            <a:r>
              <a:rPr lang="en-US" dirty="0">
                <a:solidFill>
                  <a:schemeClr val="tx1"/>
                </a:solidFill>
              </a:rPr>
              <a:t>ensure that foods with a uniformly high quality are prepared for subsequent processing.</a:t>
            </a:r>
          </a:p>
          <a:p>
            <a:pPr algn="l" rtl="0"/>
            <a:endParaRPr lang="ar-IQ" dirty="0"/>
          </a:p>
        </p:txBody>
      </p:sp>
    </p:spTree>
    <p:extLst>
      <p:ext uri="{BB962C8B-B14F-4D97-AF65-F5344CB8AC3E}">
        <p14:creationId xmlns:p14="http://schemas.microsoft.com/office/powerpoint/2010/main" val="3512382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l" rtl="0"/>
            <a:r>
              <a:rPr lang="en-US" b="1" dirty="0"/>
              <a:t>Knife </a:t>
            </a:r>
            <a:r>
              <a:rPr lang="en-US" b="1" dirty="0" smtClean="0"/>
              <a:t>peeling: </a:t>
            </a:r>
            <a:r>
              <a:rPr lang="en-US" dirty="0" smtClean="0"/>
              <a:t>Stationary blades </a:t>
            </a:r>
            <a:r>
              <a:rPr lang="en-US" dirty="0"/>
              <a:t>are pressed against the surface of rotating fruits or vegetables to remove the skin. </a:t>
            </a:r>
            <a:endParaRPr lang="en-US" b="1" dirty="0" smtClean="0"/>
          </a:p>
          <a:p>
            <a:pPr algn="l" rtl="0"/>
            <a:r>
              <a:rPr lang="en-US" b="1" dirty="0"/>
              <a:t>Abrasion </a:t>
            </a:r>
            <a:r>
              <a:rPr lang="en-US" b="1" dirty="0" smtClean="0"/>
              <a:t>peeling: </a:t>
            </a:r>
            <a:r>
              <a:rPr lang="en-US" dirty="0" smtClean="0"/>
              <a:t>The </a:t>
            </a:r>
            <a:r>
              <a:rPr lang="en-US" dirty="0"/>
              <a:t>abrasive surface </a:t>
            </a:r>
            <a:r>
              <a:rPr lang="en-US" dirty="0" smtClean="0"/>
              <a:t>removes </a:t>
            </a:r>
            <a:r>
              <a:rPr lang="en-US" dirty="0"/>
              <a:t>the skin and it is washed away by a </a:t>
            </a:r>
            <a:r>
              <a:rPr lang="en-US" dirty="0" smtClean="0"/>
              <a:t>copious </a:t>
            </a:r>
            <a:r>
              <a:rPr lang="en-US" dirty="0"/>
              <a:t>supply of water. </a:t>
            </a:r>
            <a:endParaRPr lang="en-US" b="1" dirty="0" smtClean="0"/>
          </a:p>
          <a:p>
            <a:pPr algn="l" rtl="0"/>
            <a:r>
              <a:rPr lang="en-US" b="1" dirty="0"/>
              <a:t>Caustic </a:t>
            </a:r>
            <a:r>
              <a:rPr lang="en-US" b="1" dirty="0" smtClean="0"/>
              <a:t>peeling: </a:t>
            </a:r>
            <a:r>
              <a:rPr lang="en-US" dirty="0" smtClean="0"/>
              <a:t>A </a:t>
            </a:r>
            <a:r>
              <a:rPr lang="en-US" dirty="0"/>
              <a:t>dilute solution of sodium hydroxide (named lye) is heated to 100–120ºC. Food is passed through a bath of 1–2% lye which softens the skin and the skin is then removed by high-pressure water sprays. </a:t>
            </a:r>
            <a:endParaRPr lang="en-US" b="1" dirty="0" smtClean="0"/>
          </a:p>
        </p:txBody>
      </p:sp>
    </p:spTree>
    <p:extLst>
      <p:ext uri="{BB962C8B-B14F-4D97-AF65-F5344CB8AC3E}">
        <p14:creationId xmlns:p14="http://schemas.microsoft.com/office/powerpoint/2010/main" val="254300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5"/>
            <a:ext cx="8229600" cy="4032448"/>
          </a:xfrm>
        </p:spPr>
        <p:txBody>
          <a:bodyPr/>
          <a:lstStyle/>
          <a:p>
            <a:pPr algn="l" rtl="0"/>
            <a:r>
              <a:rPr lang="en-US" b="1" dirty="0" smtClean="0"/>
              <a:t>Flame peeling: </a:t>
            </a:r>
            <a:r>
              <a:rPr lang="en-US" dirty="0" smtClean="0"/>
              <a:t>Developed </a:t>
            </a:r>
            <a:r>
              <a:rPr lang="en-US" dirty="0"/>
              <a:t>for </a:t>
            </a:r>
            <a:r>
              <a:rPr lang="en-US" dirty="0" smtClean="0"/>
              <a:t>onions, </a:t>
            </a:r>
            <a:r>
              <a:rPr lang="en-US" dirty="0"/>
              <a:t>this peeler consists of a conveyor belt which carries and rotates the food through a furnace heated to 1000ºC. The outer ‘paper shell’ and root hairs are burned off, and the charred </a:t>
            </a:r>
            <a:r>
              <a:rPr lang="en-US" dirty="0" smtClean="0"/>
              <a:t>skin </a:t>
            </a:r>
            <a:r>
              <a:rPr lang="en-US" dirty="0"/>
              <a:t>is removed by high-pressure water sprays. </a:t>
            </a:r>
            <a:endParaRPr lang="ar-IQ" dirty="0"/>
          </a:p>
        </p:txBody>
      </p:sp>
    </p:spTree>
    <p:extLst>
      <p:ext uri="{BB962C8B-B14F-4D97-AF65-F5344CB8AC3E}">
        <p14:creationId xmlns:p14="http://schemas.microsoft.com/office/powerpoint/2010/main" val="2642046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pPr rtl="0"/>
            <a:r>
              <a:rPr lang="en-US" b="1" dirty="0">
                <a:solidFill>
                  <a:schemeClr val="tx2"/>
                </a:solidFill>
              </a:rPr>
              <a:t>Cleaning</a:t>
            </a:r>
            <a:endParaRPr lang="ar-IQ" dirty="0">
              <a:solidFill>
                <a:schemeClr val="tx2"/>
              </a:solidFill>
            </a:endParaRPr>
          </a:p>
        </p:txBody>
      </p:sp>
      <p:sp>
        <p:nvSpPr>
          <p:cNvPr id="3" name="Content Placeholder 2"/>
          <p:cNvSpPr>
            <a:spLocks noGrp="1"/>
          </p:cNvSpPr>
          <p:nvPr>
            <p:ph idx="1"/>
          </p:nvPr>
        </p:nvSpPr>
        <p:spPr>
          <a:xfrm>
            <a:off x="457200" y="1412776"/>
            <a:ext cx="8229600" cy="4713387"/>
          </a:xfrm>
        </p:spPr>
        <p:txBody>
          <a:bodyPr>
            <a:normAutofit fontScale="92500" lnSpcReduction="10000"/>
          </a:bodyPr>
          <a:lstStyle/>
          <a:p>
            <a:pPr algn="l" rtl="0"/>
            <a:r>
              <a:rPr lang="en-US" dirty="0"/>
              <a:t>Cleaning is the unit operation in which contaminating materials are removed from the food and separated to leave the surface of the food in a suitable condition for further processing. </a:t>
            </a:r>
            <a:endParaRPr lang="en-US" dirty="0" smtClean="0"/>
          </a:p>
          <a:p>
            <a:pPr algn="l" rtl="0"/>
            <a:r>
              <a:rPr lang="en-US" dirty="0"/>
              <a:t>Peeling fruits and vegetables, skinning meat may also be considered as cleaning operations. Cleaning is thus an effective method of reducing food wastage, improving the economics of processing and protecting the consumer.</a:t>
            </a:r>
          </a:p>
          <a:p>
            <a:pPr algn="l" rtl="0"/>
            <a:endParaRPr lang="ar-IQ" dirty="0"/>
          </a:p>
        </p:txBody>
      </p:sp>
    </p:spTree>
    <p:extLst>
      <p:ext uri="{BB962C8B-B14F-4D97-AF65-F5344CB8AC3E}">
        <p14:creationId xmlns:p14="http://schemas.microsoft.com/office/powerpoint/2010/main" val="209366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b="1" dirty="0" smtClean="0">
                <a:solidFill>
                  <a:schemeClr val="tx2"/>
                </a:solidFill>
              </a:rPr>
              <a:t>Cleaning</a:t>
            </a:r>
            <a:endParaRPr lang="ar-IQ" dirty="0"/>
          </a:p>
        </p:txBody>
      </p:sp>
      <p:sp>
        <p:nvSpPr>
          <p:cNvPr id="3" name="Content Placeholder 2"/>
          <p:cNvSpPr>
            <a:spLocks noGrp="1"/>
          </p:cNvSpPr>
          <p:nvPr>
            <p:ph idx="1"/>
          </p:nvPr>
        </p:nvSpPr>
        <p:spPr>
          <a:xfrm>
            <a:off x="457200" y="1412776"/>
            <a:ext cx="8229600" cy="4713387"/>
          </a:xfrm>
        </p:spPr>
        <p:txBody>
          <a:bodyPr/>
          <a:lstStyle/>
          <a:p>
            <a:pPr marL="0" indent="0" algn="l" rtl="0">
              <a:buNone/>
            </a:pPr>
            <a:r>
              <a:rPr lang="en-US" dirty="0"/>
              <a:t>Equipment for cleaning is </a:t>
            </a:r>
            <a:r>
              <a:rPr lang="en-US" dirty="0" err="1"/>
              <a:t>categorised</a:t>
            </a:r>
            <a:r>
              <a:rPr lang="en-US" dirty="0"/>
              <a:t> into wet procedures </a:t>
            </a:r>
            <a:r>
              <a:rPr lang="en-US" dirty="0" smtClean="0"/>
              <a:t>and </a:t>
            </a:r>
            <a:r>
              <a:rPr lang="en-US" dirty="0"/>
              <a:t>dry procedures </a:t>
            </a:r>
            <a:r>
              <a:rPr lang="en-US" dirty="0" smtClean="0"/>
              <a:t>.</a:t>
            </a:r>
          </a:p>
          <a:p>
            <a:pPr algn="l" rtl="0"/>
            <a:r>
              <a:rPr lang="en-US" b="1" dirty="0"/>
              <a:t>Wet </a:t>
            </a:r>
            <a:r>
              <a:rPr lang="en-US" b="1" dirty="0" smtClean="0"/>
              <a:t>cleaning: </a:t>
            </a:r>
            <a:r>
              <a:rPr lang="en-US" dirty="0"/>
              <a:t>Wet cleaning is more effective than dry methods for removing soil from root crops or dust and pesticide residues from soft fruits or vegetables. It is also dustless and causes less damage to foods than dry methods. </a:t>
            </a:r>
          </a:p>
          <a:p>
            <a:pPr algn="l" rtl="0"/>
            <a:endParaRPr lang="ar-IQ" dirty="0"/>
          </a:p>
        </p:txBody>
      </p:sp>
    </p:spTree>
    <p:extLst>
      <p:ext uri="{BB962C8B-B14F-4D97-AF65-F5344CB8AC3E}">
        <p14:creationId xmlns:p14="http://schemas.microsoft.com/office/powerpoint/2010/main" val="113195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Cleaning</a:t>
            </a:r>
            <a:endParaRPr lang="ar-IQ" dirty="0"/>
          </a:p>
        </p:txBody>
      </p:sp>
      <p:sp>
        <p:nvSpPr>
          <p:cNvPr id="3" name="Content Placeholder 2"/>
          <p:cNvSpPr>
            <a:spLocks noGrp="1"/>
          </p:cNvSpPr>
          <p:nvPr>
            <p:ph idx="1"/>
          </p:nvPr>
        </p:nvSpPr>
        <p:spPr/>
        <p:txBody>
          <a:bodyPr/>
          <a:lstStyle/>
          <a:p>
            <a:pPr algn="l" rtl="0"/>
            <a:r>
              <a:rPr lang="en-US" b="1" dirty="0"/>
              <a:t>Dry </a:t>
            </a:r>
            <a:r>
              <a:rPr lang="en-US" b="1" dirty="0" smtClean="0"/>
              <a:t>cleaning: </a:t>
            </a:r>
            <a:r>
              <a:rPr lang="en-US" dirty="0"/>
              <a:t>Dry cleaning procedures are used for products that are smaller, have greater mechanical strength and possess lower moisture content (for example grains and nuts). Dry procedures generally involve smaller cheaper equipment than wet procedures do and produce a concentrated dry effluent which may be disposed of more cheaply. </a:t>
            </a:r>
            <a:endParaRPr lang="ar-IQ" dirty="0"/>
          </a:p>
        </p:txBody>
      </p:sp>
    </p:spTree>
    <p:extLst>
      <p:ext uri="{BB962C8B-B14F-4D97-AF65-F5344CB8AC3E}">
        <p14:creationId xmlns:p14="http://schemas.microsoft.com/office/powerpoint/2010/main" val="2699145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US" b="1" dirty="0" smtClean="0">
                <a:solidFill>
                  <a:schemeClr val="tx2"/>
                </a:solidFill>
                <a:effectLst/>
                <a:latin typeface="Times New Roman"/>
                <a:ea typeface="Calibri"/>
              </a:rPr>
              <a:t>Sorting</a:t>
            </a:r>
            <a:r>
              <a:rPr lang="en-US" sz="4000" dirty="0" smtClean="0">
                <a:solidFill>
                  <a:srgbClr val="000000"/>
                </a:solidFill>
                <a:effectLst/>
                <a:latin typeface="Times New Roman"/>
                <a:ea typeface="Calibri"/>
              </a:rPr>
              <a:t/>
            </a:r>
            <a:br>
              <a:rPr lang="en-US" sz="4000" dirty="0" smtClean="0">
                <a:solidFill>
                  <a:srgbClr val="000000"/>
                </a:solidFill>
                <a:effectLst/>
                <a:latin typeface="Times New Roman"/>
                <a:ea typeface="Calibri"/>
              </a:rPr>
            </a:br>
            <a:endParaRPr lang="ar-IQ" dirty="0"/>
          </a:p>
        </p:txBody>
      </p:sp>
      <p:sp>
        <p:nvSpPr>
          <p:cNvPr id="3" name="Content Placeholder 2"/>
          <p:cNvSpPr>
            <a:spLocks noGrp="1"/>
          </p:cNvSpPr>
          <p:nvPr>
            <p:ph idx="1"/>
          </p:nvPr>
        </p:nvSpPr>
        <p:spPr/>
        <p:txBody>
          <a:bodyPr>
            <a:normAutofit lnSpcReduction="10000"/>
          </a:bodyPr>
          <a:lstStyle/>
          <a:p>
            <a:pPr algn="just" rtl="0">
              <a:lnSpc>
                <a:spcPct val="115000"/>
              </a:lnSpc>
              <a:spcAft>
                <a:spcPts val="0"/>
              </a:spcAft>
            </a:pPr>
            <a:r>
              <a:rPr lang="en-US" dirty="0" smtClean="0">
                <a:effectLst/>
                <a:latin typeface="Times New Roman"/>
                <a:ea typeface="Calibri"/>
                <a:cs typeface="Arial"/>
              </a:rPr>
              <a:t>Sorting is the separation of foods into categories on the basis of a measurable physical property. Like cleaning, sorting should be employed as early as possible to ensure a uniform product for subsequent processing. The four main physical properties used to sort foods are size, shape, weight and </a:t>
            </a:r>
            <a:r>
              <a:rPr lang="en-US" dirty="0" err="1" smtClean="0">
                <a:effectLst/>
                <a:latin typeface="Times New Roman"/>
                <a:ea typeface="Calibri"/>
                <a:cs typeface="Arial"/>
              </a:rPr>
              <a:t>colour</a:t>
            </a:r>
            <a:r>
              <a:rPr lang="en-US" dirty="0" smtClean="0">
                <a:effectLst/>
                <a:latin typeface="Times New Roman"/>
                <a:ea typeface="Calibri"/>
                <a:cs typeface="Arial"/>
              </a:rPr>
              <a:t>.</a:t>
            </a:r>
            <a:endParaRPr lang="en-US" sz="2400" dirty="0">
              <a:ea typeface="Calibri"/>
              <a:cs typeface="Arial"/>
            </a:endParaRPr>
          </a:p>
          <a:p>
            <a:pPr algn="l" rtl="0"/>
            <a:endParaRPr lang="ar-IQ" dirty="0"/>
          </a:p>
        </p:txBody>
      </p:sp>
    </p:spTree>
    <p:extLst>
      <p:ext uri="{BB962C8B-B14F-4D97-AF65-F5344CB8AC3E}">
        <p14:creationId xmlns:p14="http://schemas.microsoft.com/office/powerpoint/2010/main" val="13677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l" rtl="0"/>
            <a:r>
              <a:rPr lang="en-US" dirty="0" smtClean="0"/>
              <a:t>Shape and size sorting</a:t>
            </a:r>
          </a:p>
          <a:p>
            <a:pPr marL="0" indent="0" algn="l" rtl="0">
              <a:buNone/>
            </a:pPr>
            <a:r>
              <a:rPr lang="en-US" dirty="0" smtClean="0"/>
              <a:t>Shape sorting is accomplished either manually or mechanically (for example the belt-and-roller sorter in Fig. below.</a:t>
            </a:r>
          </a:p>
          <a:p>
            <a:pPr marL="0" indent="0" algn="l" rtl="0">
              <a:buNone/>
            </a:pPr>
            <a:endParaRPr lang="en-US" dirty="0" smtClean="0"/>
          </a:p>
          <a:p>
            <a:pPr marL="0" indent="0" algn="l" rtl="0">
              <a:buNone/>
            </a:pPr>
            <a:endParaRPr lang="en-US" dirty="0" smtClean="0"/>
          </a:p>
          <a:p>
            <a:pPr algn="l" rtl="0"/>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835697" y="2852935"/>
            <a:ext cx="5400600" cy="3456385"/>
          </a:xfrm>
          <a:prstGeom prst="rect">
            <a:avLst/>
          </a:prstGeom>
          <a:noFill/>
          <a:ln>
            <a:noFill/>
          </a:ln>
        </p:spPr>
      </p:pic>
    </p:spTree>
    <p:extLst>
      <p:ext uri="{BB962C8B-B14F-4D97-AF65-F5344CB8AC3E}">
        <p14:creationId xmlns:p14="http://schemas.microsoft.com/office/powerpoint/2010/main" val="696479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algn="l" rtl="0"/>
            <a:r>
              <a:rPr lang="en-US" b="1" dirty="0" err="1"/>
              <a:t>Colour</a:t>
            </a:r>
            <a:r>
              <a:rPr lang="en-US" b="1" dirty="0"/>
              <a:t> </a:t>
            </a:r>
            <a:r>
              <a:rPr lang="en-US" b="1" dirty="0" smtClean="0"/>
              <a:t>sorting: </a:t>
            </a:r>
            <a:r>
              <a:rPr lang="en-US" dirty="0"/>
              <a:t>Manual sorting by </a:t>
            </a:r>
            <a:r>
              <a:rPr lang="en-US" dirty="0" err="1"/>
              <a:t>colour</a:t>
            </a:r>
            <a:r>
              <a:rPr lang="en-US" dirty="0"/>
              <a:t> is still widely used but is increasingly expensive in </a:t>
            </a:r>
            <a:r>
              <a:rPr lang="en-US" dirty="0" err="1"/>
              <a:t>labour</a:t>
            </a:r>
            <a:r>
              <a:rPr lang="en-US" dirty="0"/>
              <a:t> costs, operator training and the space required for sorting tables. </a:t>
            </a:r>
            <a:endParaRPr lang="en-US" dirty="0" smtClean="0"/>
          </a:p>
          <a:p>
            <a:pPr algn="l" rtl="0"/>
            <a:r>
              <a:rPr lang="en-US" b="1" dirty="0"/>
              <a:t>Weight </a:t>
            </a:r>
            <a:r>
              <a:rPr lang="en-US" b="1" dirty="0" smtClean="0"/>
              <a:t>sorting: </a:t>
            </a:r>
            <a:r>
              <a:rPr lang="en-US" dirty="0"/>
              <a:t>Weight sorting is more accurate than other methods and is therefore used for more valuable foods (for example eggs, cut meats and some tropical fruits). </a:t>
            </a:r>
            <a:r>
              <a:rPr lang="en-US" b="1" dirty="0" smtClean="0"/>
              <a:t> </a:t>
            </a:r>
          </a:p>
          <a:p>
            <a:pPr algn="l" rtl="0"/>
            <a:endParaRPr lang="ar-IQ" dirty="0"/>
          </a:p>
        </p:txBody>
      </p:sp>
    </p:spTree>
    <p:extLst>
      <p:ext uri="{BB962C8B-B14F-4D97-AF65-F5344CB8AC3E}">
        <p14:creationId xmlns:p14="http://schemas.microsoft.com/office/powerpoint/2010/main" val="720432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Grading</a:t>
            </a:r>
            <a:endParaRPr lang="ar-IQ" dirty="0">
              <a:solidFill>
                <a:schemeClr val="tx2"/>
              </a:solidFill>
            </a:endParaRPr>
          </a:p>
        </p:txBody>
      </p:sp>
      <p:sp>
        <p:nvSpPr>
          <p:cNvPr id="3" name="Content Placeholder 2"/>
          <p:cNvSpPr>
            <a:spLocks noGrp="1"/>
          </p:cNvSpPr>
          <p:nvPr>
            <p:ph idx="1"/>
          </p:nvPr>
        </p:nvSpPr>
        <p:spPr/>
        <p:txBody>
          <a:bodyPr/>
          <a:lstStyle/>
          <a:p>
            <a:pPr marL="0" indent="0" algn="l" rtl="0">
              <a:buNone/>
            </a:pPr>
            <a:r>
              <a:rPr lang="en-US" dirty="0"/>
              <a:t>This term is used to assessment of overall quality of a food using a number of </a:t>
            </a:r>
            <a:r>
              <a:rPr lang="en-US" dirty="0" smtClean="0"/>
              <a:t>attributes. </a:t>
            </a:r>
            <a:r>
              <a:rPr lang="en-US" dirty="0"/>
              <a:t>Meats, for example, are examined by </a:t>
            </a:r>
            <a:r>
              <a:rPr lang="en-US" dirty="0" smtClean="0"/>
              <a:t>inspectors </a:t>
            </a:r>
            <a:r>
              <a:rPr lang="en-US" dirty="0"/>
              <a:t>for disease, fat distribution, bone to flesh ratio and carcass size </a:t>
            </a:r>
            <a:r>
              <a:rPr lang="en-US" dirty="0" smtClean="0"/>
              <a:t>and </a:t>
            </a:r>
            <a:r>
              <a:rPr lang="en-US" dirty="0"/>
              <a:t>shape. </a:t>
            </a:r>
            <a:endParaRPr lang="ar-IQ" dirty="0"/>
          </a:p>
        </p:txBody>
      </p:sp>
    </p:spTree>
    <p:extLst>
      <p:ext uri="{BB962C8B-B14F-4D97-AF65-F5344CB8AC3E}">
        <p14:creationId xmlns:p14="http://schemas.microsoft.com/office/powerpoint/2010/main" val="2607856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rtl="0"/>
            <a:r>
              <a:rPr lang="en-US" b="1" dirty="0">
                <a:solidFill>
                  <a:schemeClr val="tx2"/>
                </a:solidFill>
              </a:rPr>
              <a:t>Peeling</a:t>
            </a:r>
            <a:endParaRPr lang="ar-IQ" dirty="0">
              <a:solidFill>
                <a:schemeClr val="tx2"/>
              </a:solidFill>
            </a:endParaRPr>
          </a:p>
        </p:txBody>
      </p:sp>
      <p:sp>
        <p:nvSpPr>
          <p:cNvPr id="3" name="Content Placeholder 2"/>
          <p:cNvSpPr>
            <a:spLocks noGrp="1"/>
          </p:cNvSpPr>
          <p:nvPr>
            <p:ph idx="1"/>
          </p:nvPr>
        </p:nvSpPr>
        <p:spPr>
          <a:xfrm>
            <a:off x="457200" y="1124744"/>
            <a:ext cx="8229600" cy="5001419"/>
          </a:xfrm>
        </p:spPr>
        <p:txBody>
          <a:bodyPr>
            <a:normAutofit fontScale="92500" lnSpcReduction="20000"/>
          </a:bodyPr>
          <a:lstStyle/>
          <a:p>
            <a:pPr marL="0" indent="0" algn="l" rtl="0">
              <a:buNone/>
            </a:pPr>
            <a:r>
              <a:rPr lang="en-US" dirty="0"/>
              <a:t>Peeling is used in the processing of many fruits and vegetables to remove unwanted or inedible </a:t>
            </a:r>
            <a:r>
              <a:rPr lang="en-US" dirty="0" smtClean="0"/>
              <a:t>material</a:t>
            </a:r>
            <a:r>
              <a:rPr lang="en-US" dirty="0"/>
              <a:t>, and to improve the appearance of the final product. The main consideration is to minimize costs by removing as little of the underlying food as possible and reducing energy and </a:t>
            </a:r>
            <a:r>
              <a:rPr lang="en-US" dirty="0" err="1"/>
              <a:t>labour</a:t>
            </a:r>
            <a:r>
              <a:rPr lang="en-US" dirty="0" smtClean="0"/>
              <a:t>.</a:t>
            </a:r>
          </a:p>
          <a:p>
            <a:pPr algn="l" rtl="0"/>
            <a:r>
              <a:rPr lang="en-US" b="1" dirty="0"/>
              <a:t>Flash steam </a:t>
            </a:r>
            <a:r>
              <a:rPr lang="en-US" b="1" dirty="0" smtClean="0"/>
              <a:t>peeling: </a:t>
            </a:r>
            <a:r>
              <a:rPr lang="en-US" dirty="0"/>
              <a:t>Foods (for example root crops) are fed in batches into a pressure vessel which is rotated at 4–6 rpm. High-pressure steam (1500 _ 103 Pa) is introduced and all food surfaces are exposed to the steam by the rotation of the vessel for a predetermined time, which differs according to the type of food.</a:t>
            </a:r>
            <a:r>
              <a:rPr lang="en-US" dirty="0" smtClean="0"/>
              <a:t> </a:t>
            </a:r>
            <a:endParaRPr lang="ar-IQ" dirty="0"/>
          </a:p>
        </p:txBody>
      </p:sp>
    </p:spTree>
    <p:extLst>
      <p:ext uri="{BB962C8B-B14F-4D97-AF65-F5344CB8AC3E}">
        <p14:creationId xmlns:p14="http://schemas.microsoft.com/office/powerpoint/2010/main" val="3288596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689</Words>
  <Application>Microsoft Office PowerPoint</Application>
  <PresentationFormat>On-screen Show (4:3)</PresentationFormat>
  <Paragraphs>27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Ambient-Temperature Processing </vt:lpstr>
      <vt:lpstr>Cleaning</vt:lpstr>
      <vt:lpstr>Cleaning</vt:lpstr>
      <vt:lpstr>Cleaning</vt:lpstr>
      <vt:lpstr>Sorting </vt:lpstr>
      <vt:lpstr>PowerPoint Presentation</vt:lpstr>
      <vt:lpstr>PowerPoint Presentation</vt:lpstr>
      <vt:lpstr>Grading</vt:lpstr>
      <vt:lpstr>Peeling</vt:lpstr>
      <vt:lpstr>PowerPoint Presentation</vt:lpstr>
      <vt:lpstr>PowerPoint Presentation</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Ambient-Temperature Processing</dc:title>
  <dc:creator>DR.Ahmed Saker 2O14</dc:creator>
  <cp:lastModifiedBy>DR.Ahmed Saker 2O14</cp:lastModifiedBy>
  <cp:revision>5</cp:revision>
  <dcterms:created xsi:type="dcterms:W3CDTF">2019-11-12T17:03:07Z</dcterms:created>
  <dcterms:modified xsi:type="dcterms:W3CDTF">2019-11-12T18:29:17Z</dcterms:modified>
</cp:coreProperties>
</file>